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08" r:id="rId1"/>
  </p:sldMasterIdLst>
  <p:notesMasterIdLst>
    <p:notesMasterId r:id="rId2"/>
  </p:notesMasterIdLst>
  <p:sldIdLst>
    <p:sldId id="292" r:id="rId3"/>
    <p:sldId id="293" r:id="rId4"/>
    <p:sldId id="294" r:id="rId5"/>
    <p:sldId id="295" r:id="rId6"/>
    <p:sldId id="296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87C2"/>
        </a:solidFill>
      </p:bgPr>
    </p:bg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US" lang="mr-IN">
                <a:solidFill>
                  <a:srgbClr val="F46D43"/>
                </a:solidFill>
              </a:rPr>
              <a:t>दिल्ली</a:t>
            </a:r>
            <a:r>
              <a:rPr altLang="en-US" lang="en-US">
                <a:solidFill>
                  <a:srgbClr val="F46D43"/>
                </a:solidFill>
              </a:rPr>
              <a:t> सुलतानशाही चा इतिहास</a:t>
            </a:r>
            <a:r>
              <a:rPr altLang="en-US" lang="en-US">
                <a:solidFill>
                  <a:srgbClr val="F46D43"/>
                </a:solidFill>
              </a:rPr>
              <a:t> </a:t>
            </a:r>
            <a:r>
              <a:rPr altLang="en-US" lang="mr-IN">
                <a:solidFill>
                  <a:srgbClr val="F46D43"/>
                </a:solidFill>
              </a:rPr>
              <a:t>इ</a:t>
            </a:r>
            <a:r>
              <a:rPr altLang="en-US" lang="en-US">
                <a:solidFill>
                  <a:srgbClr val="F46D43"/>
                </a:solidFill>
              </a:rPr>
              <a:t>.</a:t>
            </a:r>
            <a:r>
              <a:rPr altLang="en-US" lang="mr-IN">
                <a:solidFill>
                  <a:srgbClr val="F46D43"/>
                </a:solidFill>
              </a:rPr>
              <a:t> सन</a:t>
            </a:r>
            <a:r>
              <a:rPr altLang="en-US" lang="en-US">
                <a:solidFill>
                  <a:srgbClr val="F46D43"/>
                </a:solidFill>
              </a:rPr>
              <a:t>.</a:t>
            </a:r>
            <a:r>
              <a:rPr altLang="en-US" lang="en-US">
                <a:solidFill>
                  <a:srgbClr val="F46D43"/>
                </a:solidFill>
              </a:rPr>
              <a:t> </a:t>
            </a:r>
            <a:r>
              <a:rPr altLang="en-US" lang="en-US">
                <a:solidFill>
                  <a:srgbClr val="F46D43"/>
                </a:solidFill>
              </a:rPr>
              <a:t>(</a:t>
            </a:r>
            <a:r>
              <a:rPr altLang="en-US" lang="en-US">
                <a:solidFill>
                  <a:srgbClr val="F46D43"/>
                </a:solidFill>
              </a:rPr>
              <a:t>1</a:t>
            </a:r>
            <a:r>
              <a:rPr altLang="en-US" lang="en-US">
                <a:solidFill>
                  <a:srgbClr val="F46D43"/>
                </a:solidFill>
              </a:rPr>
              <a:t>2</a:t>
            </a:r>
            <a:r>
              <a:rPr altLang="en-US" lang="en-US">
                <a:solidFill>
                  <a:srgbClr val="F46D43"/>
                </a:solidFill>
              </a:rPr>
              <a:t>0</a:t>
            </a:r>
            <a:r>
              <a:rPr altLang="en-US" lang="en-US">
                <a:solidFill>
                  <a:srgbClr val="F46D43"/>
                </a:solidFill>
              </a:rPr>
              <a:t>6</a:t>
            </a:r>
            <a:r>
              <a:rPr altLang="en-US" lang="en-US">
                <a:solidFill>
                  <a:srgbClr val="F46D43"/>
                </a:solidFill>
              </a:rPr>
              <a:t> ते</a:t>
            </a:r>
            <a:r>
              <a:rPr altLang="en-US" lang="en-US">
                <a:solidFill>
                  <a:srgbClr val="F46D43"/>
                </a:solidFill>
              </a:rPr>
              <a:t> </a:t>
            </a:r>
            <a:r>
              <a:rPr altLang="en-US" lang="en-US">
                <a:solidFill>
                  <a:srgbClr val="F46D43"/>
                </a:solidFill>
              </a:rPr>
              <a:t>1</a:t>
            </a:r>
            <a:r>
              <a:rPr altLang="en-US" lang="en-US">
                <a:solidFill>
                  <a:srgbClr val="F46D43"/>
                </a:solidFill>
              </a:rPr>
              <a:t>5</a:t>
            </a:r>
            <a:r>
              <a:rPr altLang="en-US" lang="en-US">
                <a:solidFill>
                  <a:srgbClr val="F46D43"/>
                </a:solidFill>
              </a:rPr>
              <a:t>26</a:t>
            </a:r>
            <a:r>
              <a:rPr altLang="en-US" lang="en-US">
                <a:solidFill>
                  <a:srgbClr val="F46D43"/>
                </a:solidFill>
              </a:rPr>
              <a:t>)</a:t>
            </a:r>
            <a:r>
              <a:rPr altLang="en-US" lang="en-US">
                <a:solidFill>
                  <a:srgbClr val="F46D43"/>
                </a:solidFill>
              </a:rPr>
              <a:t> पेपर</a:t>
            </a:r>
            <a:r>
              <a:rPr altLang="en-US" lang="en-US">
                <a:solidFill>
                  <a:srgbClr val="F46D43"/>
                </a:solidFill>
              </a:rPr>
              <a:t> नंबर 6</a:t>
            </a:r>
            <a:endParaRPr altLang="zh-CN" lang="en-US">
              <a:solidFill>
                <a:srgbClr val="F46D43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1667" lnSpcReduction="20000"/>
          </a:bodyPr>
          <a:p>
            <a:r>
              <a:rPr altLang="en-US" sz="4000" lang="mr-IN">
                <a:solidFill>
                  <a:srgbClr val="FFC000"/>
                </a:solidFill>
              </a:rPr>
              <a:t>प्रकरण पहिले</a:t>
            </a:r>
            <a:endParaRPr altLang="zh-CN" lang="en-US">
              <a:solidFill>
                <a:srgbClr val="FFC000"/>
              </a:solidFill>
            </a:endParaRPr>
          </a:p>
          <a:p>
            <a:r>
              <a:rPr altLang="en-US" sz="4000" lang="mr-IN">
                <a:solidFill>
                  <a:srgbClr val="FFC000"/>
                </a:solidFill>
              </a:rPr>
              <a:t>दिल्ली</a:t>
            </a:r>
            <a:r>
              <a:rPr altLang="en-US" sz="4000" lang="en-US">
                <a:solidFill>
                  <a:srgbClr val="FFC000"/>
                </a:solidFill>
              </a:rPr>
              <a:t> सुलतानशाहीच्या इतिहासाची</a:t>
            </a:r>
            <a:r>
              <a:rPr altLang="en-US" sz="4000" lang="en-US">
                <a:solidFill>
                  <a:srgbClr val="FFC000"/>
                </a:solidFill>
              </a:rPr>
              <a:t> साधने</a:t>
            </a:r>
            <a:endParaRPr altLang="zh-CN" lang="en-US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87C2"/>
        </a:solidFill>
      </p:bgPr>
    </p:bg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subTitle" idx="1"/>
          </p:nvPr>
        </p:nvSpPr>
        <p:spPr>
          <a:xfrm>
            <a:off x="1143000" y="512770"/>
            <a:ext cx="6858000" cy="5453738"/>
          </a:xfrm>
        </p:spPr>
        <p:txBody>
          <a:bodyPr>
            <a:normAutofit fontScale="91667" lnSpcReduction="20000"/>
          </a:bodyPr>
          <a:p>
            <a:r>
              <a:rPr altLang="en-US" lang="mr-IN">
                <a:solidFill>
                  <a:srgbClr val="BF0000"/>
                </a:solidFill>
              </a:rPr>
              <a:t>प्रस्तावना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en-US">
                <a:solidFill>
                  <a:srgbClr val="BF0000"/>
                </a:solidFill>
              </a:rPr>
              <a:t>:</a:t>
            </a:r>
            <a:r>
              <a:rPr altLang="en-US" lang="en-US">
                <a:solidFill>
                  <a:srgbClr val="BF0000"/>
                </a:solidFill>
              </a:rPr>
              <a:t>-</a:t>
            </a:r>
            <a:endParaRPr lang="mr-IN">
              <a:solidFill>
                <a:srgbClr val="BF0000"/>
              </a:solidFill>
            </a:endParaRPr>
          </a:p>
          <a:p>
            <a:r>
              <a:rPr altLang="en-US" lang="mr-IN">
                <a:solidFill>
                  <a:srgbClr val="BF0000"/>
                </a:solidFill>
              </a:rPr>
              <a:t>इ</a:t>
            </a:r>
            <a:r>
              <a:rPr altLang="en-US" lang="en-US">
                <a:solidFill>
                  <a:srgbClr val="BF0000"/>
                </a:solidFill>
              </a:rPr>
              <a:t>.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mr-IN">
                <a:solidFill>
                  <a:srgbClr val="BF0000"/>
                </a:solidFill>
              </a:rPr>
              <a:t>सन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en-US">
                <a:solidFill>
                  <a:srgbClr val="BF0000"/>
                </a:solidFill>
              </a:rPr>
              <a:t>1</a:t>
            </a:r>
            <a:r>
              <a:rPr altLang="en-US" lang="en-US">
                <a:solidFill>
                  <a:srgbClr val="BF0000"/>
                </a:solidFill>
              </a:rPr>
              <a:t>2</a:t>
            </a:r>
            <a:r>
              <a:rPr altLang="en-US" lang="en-US">
                <a:solidFill>
                  <a:srgbClr val="BF0000"/>
                </a:solidFill>
              </a:rPr>
              <a:t>0</a:t>
            </a:r>
            <a:r>
              <a:rPr altLang="en-US" lang="en-US">
                <a:solidFill>
                  <a:srgbClr val="BF0000"/>
                </a:solidFill>
              </a:rPr>
              <a:t>6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en-US">
                <a:solidFill>
                  <a:srgbClr val="BF0000"/>
                </a:solidFill>
              </a:rPr>
              <a:t> ते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en-US">
                <a:solidFill>
                  <a:srgbClr val="BF0000"/>
                </a:solidFill>
              </a:rPr>
              <a:t>1</a:t>
            </a:r>
            <a:r>
              <a:rPr altLang="en-US" lang="en-US">
                <a:solidFill>
                  <a:srgbClr val="BF0000"/>
                </a:solidFill>
              </a:rPr>
              <a:t>5</a:t>
            </a:r>
            <a:r>
              <a:rPr altLang="en-US" lang="en-US">
                <a:solidFill>
                  <a:srgbClr val="BF0000"/>
                </a:solidFill>
              </a:rPr>
              <a:t>2</a:t>
            </a:r>
            <a:r>
              <a:rPr altLang="en-US" lang="en-US">
                <a:solidFill>
                  <a:srgbClr val="BF0000"/>
                </a:solidFill>
              </a:rPr>
              <a:t>6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mr-IN">
                <a:solidFill>
                  <a:srgbClr val="BF0000"/>
                </a:solidFill>
              </a:rPr>
              <a:t>हा कालखंड भारतीय इतिहासामध्ये संस्थेचा काळ म्हणून ओळखला जातो</a:t>
            </a:r>
            <a:r>
              <a:rPr altLang="en-US" lang="en-US">
                <a:solidFill>
                  <a:srgbClr val="BF0000"/>
                </a:solidFill>
              </a:rPr>
              <a:t>.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mr-IN">
                <a:solidFill>
                  <a:srgbClr val="BF0000"/>
                </a:solidFill>
              </a:rPr>
              <a:t>सुलतानशाहीच्या</a:t>
            </a:r>
            <a:r>
              <a:rPr altLang="en-US" lang="en-US">
                <a:solidFill>
                  <a:srgbClr val="BF0000"/>
                </a:solidFill>
              </a:rPr>
              <a:t> स्थापने</a:t>
            </a:r>
            <a:r>
              <a:rPr altLang="en-US" lang="en-US">
                <a:solidFill>
                  <a:srgbClr val="BF0000"/>
                </a:solidFill>
              </a:rPr>
              <a:t> बरोबरच</a:t>
            </a:r>
            <a:r>
              <a:rPr altLang="en-US" lang="en-US">
                <a:solidFill>
                  <a:srgbClr val="BF0000"/>
                </a:solidFill>
              </a:rPr>
              <a:t> भारतात</a:t>
            </a:r>
            <a:r>
              <a:rPr altLang="en-US" lang="en-US">
                <a:solidFill>
                  <a:srgbClr val="BF0000"/>
                </a:solidFill>
              </a:rPr>
              <a:t> मध्ययुगीन</a:t>
            </a:r>
            <a:r>
              <a:rPr altLang="en-US" lang="en-US">
                <a:solidFill>
                  <a:srgbClr val="BF0000"/>
                </a:solidFill>
              </a:rPr>
              <a:t> कालखंडाला सुरुवात</a:t>
            </a:r>
            <a:r>
              <a:rPr altLang="en-US" lang="en-US">
                <a:solidFill>
                  <a:srgbClr val="BF0000"/>
                </a:solidFill>
              </a:rPr>
              <a:t> झाली</a:t>
            </a:r>
            <a:endParaRPr lang="mr-IN">
              <a:solidFill>
                <a:srgbClr val="BF0000"/>
              </a:solidFill>
            </a:endParaRPr>
          </a:p>
          <a:p>
            <a:r>
              <a:rPr altLang="en-US" lang="mr-IN">
                <a:solidFill>
                  <a:srgbClr val="BF0000"/>
                </a:solidFill>
              </a:rPr>
              <a:t>इतिहासाच्या</a:t>
            </a:r>
            <a:r>
              <a:rPr altLang="en-US" lang="en-US">
                <a:solidFill>
                  <a:srgbClr val="BF0000"/>
                </a:solidFill>
              </a:rPr>
              <a:t> अभ्यासाच्या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mr-IN">
                <a:solidFill>
                  <a:srgbClr val="BF0000"/>
                </a:solidFill>
              </a:rPr>
              <a:t>सोयीसाठी</a:t>
            </a:r>
            <a:r>
              <a:rPr altLang="en-US" lang="en-US">
                <a:solidFill>
                  <a:srgbClr val="BF0000"/>
                </a:solidFill>
              </a:rPr>
              <a:t> इतिहासाचे</a:t>
            </a:r>
            <a:r>
              <a:rPr altLang="en-US" lang="en-US">
                <a:solidFill>
                  <a:srgbClr val="BF0000"/>
                </a:solidFill>
              </a:rPr>
              <a:t> तीन</a:t>
            </a:r>
            <a:r>
              <a:rPr altLang="en-US" lang="en-US">
                <a:solidFill>
                  <a:srgbClr val="BF0000"/>
                </a:solidFill>
              </a:rPr>
              <a:t> कालखंडामध्ये</a:t>
            </a:r>
            <a:r>
              <a:rPr altLang="en-US" lang="en-US">
                <a:solidFill>
                  <a:srgbClr val="BF0000"/>
                </a:solidFill>
              </a:rPr>
              <a:t> विभाजन</a:t>
            </a:r>
            <a:r>
              <a:rPr altLang="en-US" lang="en-US">
                <a:solidFill>
                  <a:srgbClr val="BF0000"/>
                </a:solidFill>
              </a:rPr>
              <a:t> करण्यात</a:t>
            </a:r>
            <a:r>
              <a:rPr altLang="en-US" lang="en-US">
                <a:solidFill>
                  <a:srgbClr val="BF0000"/>
                </a:solidFill>
              </a:rPr>
              <a:t> येते</a:t>
            </a:r>
            <a:endParaRPr lang="mr-IN">
              <a:solidFill>
                <a:srgbClr val="BF0000"/>
              </a:solidFill>
            </a:endParaRPr>
          </a:p>
          <a:p>
            <a:r>
              <a:rPr altLang="en-US" lang="mr-IN">
                <a:solidFill>
                  <a:srgbClr val="BF0000"/>
                </a:solidFill>
              </a:rPr>
              <a:t>व्ही</a:t>
            </a:r>
            <a:r>
              <a:rPr altLang="en-US" lang="en-US">
                <a:solidFill>
                  <a:srgbClr val="BF0000"/>
                </a:solidFill>
              </a:rPr>
              <a:t> ए</a:t>
            </a:r>
            <a:r>
              <a:rPr altLang="en-US" lang="en-US">
                <a:solidFill>
                  <a:srgbClr val="BF0000"/>
                </a:solidFill>
              </a:rPr>
              <a:t> यांनी</a:t>
            </a:r>
            <a:r>
              <a:rPr altLang="en-US" lang="en-US">
                <a:solidFill>
                  <a:srgbClr val="BF0000"/>
                </a:solidFill>
              </a:rPr>
              <a:t> हर्षवर्धन च्या </a:t>
            </a:r>
            <a:r>
              <a:rPr altLang="en-US" lang="mr-IN">
                <a:solidFill>
                  <a:srgbClr val="BF0000"/>
                </a:solidFill>
              </a:rPr>
              <a:t>कारकीर्दीचा</a:t>
            </a:r>
            <a:r>
              <a:rPr altLang="en-US" lang="en-US">
                <a:solidFill>
                  <a:srgbClr val="BF0000"/>
                </a:solidFill>
              </a:rPr>
              <a:t> अस्त</a:t>
            </a:r>
            <a:r>
              <a:rPr altLang="en-US" lang="en-US">
                <a:solidFill>
                  <a:srgbClr val="BF0000"/>
                </a:solidFill>
              </a:rPr>
              <a:t> ही प्राचीन आणि मध्ययुगीन भारताच्या इतिहासाची सीमारेषा म्हणून </a:t>
            </a:r>
            <a:r>
              <a:rPr altLang="en-US" lang="mr-IN">
                <a:solidFill>
                  <a:srgbClr val="BF0000"/>
                </a:solidFill>
              </a:rPr>
              <a:t>मान्य</a:t>
            </a:r>
            <a:r>
              <a:rPr altLang="en-US" lang="en-US">
                <a:solidFill>
                  <a:srgbClr val="BF0000"/>
                </a:solidFill>
              </a:rPr>
              <a:t>करुन मुस्लिम पूर्व कालखंडाचा पूर्व मध्ययुगीन कालखंडात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mr-IN">
                <a:solidFill>
                  <a:srgbClr val="BF0000"/>
                </a:solidFill>
              </a:rPr>
              <a:t>असा</a:t>
            </a:r>
            <a:r>
              <a:rPr altLang="en-US" lang="en-US">
                <a:solidFill>
                  <a:srgbClr val="BF0000"/>
                </a:solidFill>
              </a:rPr>
              <a:t> नामनिर्देश केला आहे</a:t>
            </a:r>
            <a:r>
              <a:rPr altLang="en-US" lang="en-US">
                <a:solidFill>
                  <a:srgbClr val="BF0000"/>
                </a:solidFill>
              </a:rPr>
              <a:t>.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mr-IN">
                <a:solidFill>
                  <a:srgbClr val="BF0000"/>
                </a:solidFill>
              </a:rPr>
              <a:t>त्यांच्या मते प्राचीन आणि मध्ययुगीन असा भेद करण्याचे मुख्य कारण म्हणजे हर्षवर्धन च्या मृत्यूनंतर जुनी जीवनशैली व परंपरांना </a:t>
            </a:r>
            <a:r>
              <a:rPr altLang="en-US" lang="mr-IN">
                <a:solidFill>
                  <a:srgbClr val="BF0000"/>
                </a:solidFill>
              </a:rPr>
              <a:t>नष्ट</a:t>
            </a:r>
            <a:r>
              <a:rPr altLang="en-US" lang="en-US">
                <a:solidFill>
                  <a:srgbClr val="BF0000"/>
                </a:solidFill>
              </a:rPr>
              <a:t> होऊन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mr-IN">
                <a:solidFill>
                  <a:srgbClr val="BF0000"/>
                </a:solidFill>
              </a:rPr>
              <a:t>नवीन</a:t>
            </a:r>
            <a:r>
              <a:rPr altLang="en-US" lang="mr-IN">
                <a:solidFill>
                  <a:srgbClr val="BF0000"/>
                </a:solidFill>
              </a:rPr>
              <a:t> जीवनशैली व परंपरा उदयाला आली</a:t>
            </a:r>
            <a:r>
              <a:rPr altLang="en-US" lang="en-US">
                <a:solidFill>
                  <a:srgbClr val="BF0000"/>
                </a:solidFill>
              </a:rPr>
              <a:t> ह्या</a:t>
            </a:r>
            <a:r>
              <a:rPr altLang="en-US" lang="en-US">
                <a:solidFill>
                  <a:srgbClr val="BF0000"/>
                </a:solidFill>
              </a:rPr>
              <a:t> दोन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mr-IN">
                <a:solidFill>
                  <a:srgbClr val="BF0000"/>
                </a:solidFill>
              </a:rPr>
              <a:t>जीवनशैली</a:t>
            </a:r>
            <a:r>
              <a:rPr altLang="en-US" lang="en-US">
                <a:solidFill>
                  <a:srgbClr val="BF0000"/>
                </a:solidFill>
              </a:rPr>
              <a:t> व</a:t>
            </a:r>
            <a:r>
              <a:rPr altLang="en-US" lang="en-US">
                <a:solidFill>
                  <a:srgbClr val="BF0000"/>
                </a:solidFill>
              </a:rPr>
              <a:t> परंपरा मधील</a:t>
            </a:r>
            <a:r>
              <a:rPr altLang="en-US" lang="en-US">
                <a:solidFill>
                  <a:srgbClr val="BF0000"/>
                </a:solidFill>
              </a:rPr>
              <a:t> सीमारेषा</a:t>
            </a:r>
            <a:r>
              <a:rPr altLang="en-US" lang="en-US">
                <a:solidFill>
                  <a:srgbClr val="BF0000"/>
                </a:solidFill>
              </a:rPr>
              <a:t> म्हणजेच</a:t>
            </a:r>
            <a:r>
              <a:rPr altLang="en-US" lang="en-US">
                <a:solidFill>
                  <a:srgbClr val="BF0000"/>
                </a:solidFill>
              </a:rPr>
              <a:t> प्राचीन</a:t>
            </a:r>
            <a:r>
              <a:rPr altLang="en-US" lang="en-US">
                <a:solidFill>
                  <a:srgbClr val="BF0000"/>
                </a:solidFill>
              </a:rPr>
              <a:t> व मध्ययुगीन</a:t>
            </a:r>
            <a:r>
              <a:rPr altLang="en-US" lang="en-US">
                <a:solidFill>
                  <a:srgbClr val="BF0000"/>
                </a:solidFill>
              </a:rPr>
              <a:t> भारताच्या</a:t>
            </a:r>
            <a:r>
              <a:rPr altLang="en-US" lang="en-US">
                <a:solidFill>
                  <a:srgbClr val="BF0000"/>
                </a:solidFill>
              </a:rPr>
              <a:t> इतिहासाची</a:t>
            </a:r>
            <a:r>
              <a:rPr altLang="en-US" lang="en-US">
                <a:solidFill>
                  <a:srgbClr val="BF0000"/>
                </a:solidFill>
              </a:rPr>
              <a:t> सीमारेषा होय</a:t>
            </a:r>
            <a:r>
              <a:rPr altLang="en-US" lang="en-US">
                <a:solidFill>
                  <a:srgbClr val="BF0000"/>
                </a:solidFill>
              </a:rPr>
              <a:t>.</a:t>
            </a:r>
            <a:endParaRPr lang="mr-IN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87C2"/>
        </a:solidFill>
      </p:bgPr>
    </p:bg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1143000" y="356633"/>
            <a:ext cx="6858000" cy="4901167"/>
          </a:xfrm>
        </p:spPr>
        <p:txBody>
          <a:bodyPr/>
          <a:p>
            <a:r>
              <a:rPr altLang="en-US" lang="mr-IN">
                <a:solidFill>
                  <a:srgbClr val="92D04F"/>
                </a:solidFill>
              </a:rPr>
              <a:t>मध्ययुगीन</a:t>
            </a:r>
            <a:r>
              <a:rPr altLang="en-US" lang="en-US">
                <a:solidFill>
                  <a:srgbClr val="92D04F"/>
                </a:solidFill>
              </a:rPr>
              <a:t> कालखंडाची वैशिष्ट्य</a:t>
            </a:r>
            <a:r>
              <a:rPr altLang="en-US" lang="en-US">
                <a:solidFill>
                  <a:srgbClr val="92D04F"/>
                </a:solidFill>
              </a:rPr>
              <a:t>:</a:t>
            </a:r>
            <a:r>
              <a:rPr altLang="en-US" lang="en-US">
                <a:solidFill>
                  <a:srgbClr val="92D04F"/>
                </a:solidFill>
              </a:rPr>
              <a:t>-</a:t>
            </a:r>
            <a:endParaRPr lang="mr-IN">
              <a:solidFill>
                <a:srgbClr val="92D04F"/>
              </a:solidFill>
            </a:endParaRPr>
          </a:p>
          <a:p>
            <a:r>
              <a:rPr altLang="en-US" lang="en-US">
                <a:solidFill>
                  <a:srgbClr val="92D04F"/>
                </a:solidFill>
              </a:rPr>
              <a:t>1</a:t>
            </a:r>
            <a:r>
              <a:rPr altLang="en-US" lang="en-US">
                <a:solidFill>
                  <a:srgbClr val="92D04F"/>
                </a:solidFill>
              </a:rPr>
              <a:t>.</a:t>
            </a:r>
            <a:r>
              <a:rPr altLang="en-US" lang="en-US">
                <a:solidFill>
                  <a:srgbClr val="92D04F"/>
                </a:solidFill>
              </a:rPr>
              <a:t> </a:t>
            </a:r>
            <a:r>
              <a:rPr altLang="en-US" lang="mr-IN">
                <a:solidFill>
                  <a:srgbClr val="92D04F"/>
                </a:solidFill>
              </a:rPr>
              <a:t>राज्य सत्तेचे</a:t>
            </a:r>
            <a:r>
              <a:rPr altLang="en-US" lang="en-US">
                <a:solidFill>
                  <a:srgbClr val="92D04F"/>
                </a:solidFill>
              </a:rPr>
              <a:t> विकेंद्रीकरण</a:t>
            </a:r>
            <a:r>
              <a:rPr altLang="en-US" lang="en-US">
                <a:solidFill>
                  <a:srgbClr val="92D04F"/>
                </a:solidFill>
              </a:rPr>
              <a:t>:</a:t>
            </a:r>
            <a:r>
              <a:rPr altLang="en-US" lang="en-US">
                <a:solidFill>
                  <a:srgbClr val="92D04F"/>
                </a:solidFill>
              </a:rPr>
              <a:t>-</a:t>
            </a:r>
            <a:r>
              <a:rPr altLang="en-US" lang="en-US">
                <a:solidFill>
                  <a:srgbClr val="92D04F"/>
                </a:solidFill>
              </a:rPr>
              <a:t> </a:t>
            </a:r>
            <a:r>
              <a:rPr altLang="en-US" lang="mr-IN">
                <a:solidFill>
                  <a:srgbClr val="92D04F"/>
                </a:solidFill>
              </a:rPr>
              <a:t>राज्य सत्तेचे</a:t>
            </a:r>
            <a:r>
              <a:rPr altLang="en-US" lang="en-US">
                <a:solidFill>
                  <a:srgbClr val="92D04F"/>
                </a:solidFill>
              </a:rPr>
              <a:t> विकेंद्रीकरण</a:t>
            </a:r>
            <a:r>
              <a:rPr altLang="en-US" lang="en-US">
                <a:solidFill>
                  <a:srgbClr val="92D04F"/>
                </a:solidFill>
              </a:rPr>
              <a:t> होऊन</a:t>
            </a:r>
            <a:r>
              <a:rPr altLang="en-US" lang="en-US">
                <a:solidFill>
                  <a:srgbClr val="92D04F"/>
                </a:solidFill>
              </a:rPr>
              <a:t> अनेक</a:t>
            </a:r>
            <a:r>
              <a:rPr altLang="en-US" lang="en-US">
                <a:solidFill>
                  <a:srgbClr val="92D04F"/>
                </a:solidFill>
              </a:rPr>
              <a:t> जागीरदार सरंजामदार</a:t>
            </a:r>
            <a:r>
              <a:rPr altLang="en-US" lang="en-US">
                <a:solidFill>
                  <a:srgbClr val="92D04F"/>
                </a:solidFill>
              </a:rPr>
              <a:t> महामंत्री उदयास आले</a:t>
            </a:r>
            <a:endParaRPr lang="mr-IN">
              <a:solidFill>
                <a:srgbClr val="92D04F"/>
              </a:solidFill>
            </a:endParaRPr>
          </a:p>
          <a:p>
            <a:r>
              <a:rPr altLang="en-US" lang="en-US">
                <a:solidFill>
                  <a:srgbClr val="92D04F"/>
                </a:solidFill>
              </a:rPr>
              <a:t>2</a:t>
            </a:r>
            <a:r>
              <a:rPr altLang="en-US" lang="en-US">
                <a:solidFill>
                  <a:srgbClr val="92D04F"/>
                </a:solidFill>
              </a:rPr>
              <a:t>.</a:t>
            </a:r>
            <a:r>
              <a:rPr altLang="en-US" lang="en-US">
                <a:solidFill>
                  <a:srgbClr val="92D04F"/>
                </a:solidFill>
              </a:rPr>
              <a:t> </a:t>
            </a:r>
            <a:r>
              <a:rPr altLang="en-US" lang="mr-IN">
                <a:solidFill>
                  <a:srgbClr val="92D04F"/>
                </a:solidFill>
              </a:rPr>
              <a:t>जमीनदार वर्गाचा उदय</a:t>
            </a:r>
            <a:r>
              <a:rPr altLang="en-US" lang="en-US">
                <a:solidFill>
                  <a:srgbClr val="92D04F"/>
                </a:solidFill>
              </a:rPr>
              <a:t>:</a:t>
            </a:r>
            <a:r>
              <a:rPr altLang="en-US" lang="en-US">
                <a:solidFill>
                  <a:srgbClr val="92D04F"/>
                </a:solidFill>
              </a:rPr>
              <a:t>-</a:t>
            </a:r>
            <a:r>
              <a:rPr altLang="en-US" lang="en-US">
                <a:solidFill>
                  <a:srgbClr val="92D04F"/>
                </a:solidFill>
              </a:rPr>
              <a:t> </a:t>
            </a:r>
            <a:r>
              <a:rPr altLang="en-US" lang="mr-IN">
                <a:solidFill>
                  <a:srgbClr val="92D04F"/>
                </a:solidFill>
              </a:rPr>
              <a:t>जमिंदर</a:t>
            </a:r>
            <a:r>
              <a:rPr altLang="en-US" lang="en-US">
                <a:solidFill>
                  <a:srgbClr val="92D04F"/>
                </a:solidFill>
              </a:rPr>
              <a:t> वर्गमूळ</a:t>
            </a:r>
            <a:r>
              <a:rPr altLang="en-US" lang="en-US">
                <a:solidFill>
                  <a:srgbClr val="92D04F"/>
                </a:solidFill>
              </a:rPr>
              <a:t> कृषी</a:t>
            </a:r>
            <a:r>
              <a:rPr altLang="en-US" lang="en-US">
                <a:solidFill>
                  <a:srgbClr val="92D04F"/>
                </a:solidFill>
              </a:rPr>
              <a:t> संरचनेत</a:t>
            </a:r>
            <a:r>
              <a:rPr altLang="en-US" lang="en-US">
                <a:solidFill>
                  <a:srgbClr val="92D04F"/>
                </a:solidFill>
              </a:rPr>
              <a:t> मोठे</a:t>
            </a:r>
            <a:r>
              <a:rPr altLang="en-US" lang="en-US">
                <a:solidFill>
                  <a:srgbClr val="92D04F"/>
                </a:solidFill>
              </a:rPr>
              <a:t> बदल</a:t>
            </a:r>
            <a:r>
              <a:rPr altLang="en-US" lang="en-US">
                <a:solidFill>
                  <a:srgbClr val="92D04F"/>
                </a:solidFill>
              </a:rPr>
              <a:t> घडून</a:t>
            </a:r>
            <a:r>
              <a:rPr altLang="en-US" lang="en-US">
                <a:solidFill>
                  <a:srgbClr val="92D04F"/>
                </a:solidFill>
              </a:rPr>
              <a:t> आले</a:t>
            </a:r>
            <a:r>
              <a:rPr altLang="en-US" lang="en-US">
                <a:solidFill>
                  <a:srgbClr val="92D04F"/>
                </a:solidFill>
              </a:rPr>
              <a:t>.</a:t>
            </a:r>
            <a:r>
              <a:rPr altLang="en-US" lang="en-US">
                <a:solidFill>
                  <a:srgbClr val="92D04F"/>
                </a:solidFill>
              </a:rPr>
              <a:t> </a:t>
            </a:r>
            <a:r>
              <a:rPr altLang="en-US" lang="mr-IN">
                <a:solidFill>
                  <a:srgbClr val="92D04F"/>
                </a:solidFill>
              </a:rPr>
              <a:t>प्रजेकडून कर वसूल करण्याचे व त्यासाठी प्रसंगी बलप्रयोग करण्याचे अधिकार त्यांना मिळाले त्यामुळे केंद्रीय सत्तेच्या विकेंद्रीकरणाचा चालना मिळाली</a:t>
            </a:r>
            <a:r>
              <a:rPr altLang="en-US" lang="en-US">
                <a:solidFill>
                  <a:srgbClr val="92D04F"/>
                </a:solidFill>
              </a:rPr>
              <a:t>.</a:t>
            </a:r>
            <a:endParaRPr lang="mr-IN">
              <a:solidFill>
                <a:srgbClr val="92D04F"/>
              </a:solidFill>
            </a:endParaRPr>
          </a:p>
          <a:p>
            <a:r>
              <a:rPr altLang="en-US" lang="en-US">
                <a:solidFill>
                  <a:srgbClr val="92D04F"/>
                </a:solidFill>
              </a:rPr>
              <a:t>3</a:t>
            </a:r>
            <a:r>
              <a:rPr altLang="en-US" lang="en-US">
                <a:solidFill>
                  <a:srgbClr val="92D04F"/>
                </a:solidFill>
              </a:rPr>
              <a:t>.</a:t>
            </a:r>
            <a:r>
              <a:rPr altLang="en-US" lang="en-US">
                <a:solidFill>
                  <a:srgbClr val="92D04F"/>
                </a:solidFill>
              </a:rPr>
              <a:t> </a:t>
            </a:r>
            <a:r>
              <a:rPr altLang="en-US" lang="mr-IN">
                <a:solidFill>
                  <a:srgbClr val="92D04F"/>
                </a:solidFill>
              </a:rPr>
              <a:t>शेतकरी</a:t>
            </a:r>
            <a:r>
              <a:rPr altLang="en-US" lang="en-US">
                <a:solidFill>
                  <a:srgbClr val="92D04F"/>
                </a:solidFill>
              </a:rPr>
              <a:t> कष्टकऱ्यांची</a:t>
            </a:r>
            <a:r>
              <a:rPr altLang="en-US" lang="en-US">
                <a:solidFill>
                  <a:srgbClr val="92D04F"/>
                </a:solidFill>
              </a:rPr>
              <a:t> </a:t>
            </a:r>
            <a:r>
              <a:rPr altLang="en-US" lang="mr-IN">
                <a:solidFill>
                  <a:srgbClr val="92D04F"/>
                </a:solidFill>
              </a:rPr>
              <a:t>पिळवणूक</a:t>
            </a:r>
            <a:r>
              <a:rPr altLang="en-US" lang="en-US">
                <a:solidFill>
                  <a:srgbClr val="92D04F"/>
                </a:solidFill>
              </a:rPr>
              <a:t> वाढली</a:t>
            </a:r>
            <a:r>
              <a:rPr altLang="en-US" lang="en-US">
                <a:solidFill>
                  <a:srgbClr val="92D04F"/>
                </a:solidFill>
              </a:rPr>
              <a:t>.</a:t>
            </a:r>
            <a:r>
              <a:rPr altLang="en-US" lang="en-US">
                <a:solidFill>
                  <a:srgbClr val="92D04F"/>
                </a:solidFill>
              </a:rPr>
              <a:t> </a:t>
            </a:r>
            <a:r>
              <a:rPr altLang="en-US" lang="mr-IN">
                <a:solidFill>
                  <a:srgbClr val="92D04F"/>
                </a:solidFill>
              </a:rPr>
              <a:t>वेट</a:t>
            </a:r>
            <a:r>
              <a:rPr altLang="en-US" lang="mr-IN">
                <a:solidFill>
                  <a:srgbClr val="92D04F"/>
                </a:solidFill>
              </a:rPr>
              <a:t> बिगारी भरमसाट कर आणि खेडी सोडून जाण्यास मज्जाव यामुळे पूर्व मध्ययुगात कष्टकरी व शेतकऱ्यांची अवस्था गुलामासारखी झाली</a:t>
            </a:r>
            <a:endParaRPr lang="mr-IN">
              <a:solidFill>
                <a:srgbClr val="92D04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87C2"/>
        </a:solidFill>
      </p:bgPr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subTitle" idx="1"/>
          </p:nvPr>
        </p:nvSpPr>
        <p:spPr>
          <a:xfrm>
            <a:off x="1143000" y="501485"/>
            <a:ext cx="6858000" cy="4756315"/>
          </a:xfrm>
        </p:spPr>
        <p:txBody>
          <a:bodyPr/>
          <a:p>
            <a:r>
              <a:rPr altLang="en-US" lang="en-US">
                <a:solidFill>
                  <a:srgbClr val="800000"/>
                </a:solidFill>
              </a:rPr>
              <a:t>4</a:t>
            </a:r>
            <a:r>
              <a:rPr altLang="en-US" lang="en-US">
                <a:solidFill>
                  <a:srgbClr val="800000"/>
                </a:solidFill>
              </a:rPr>
              <a:t>.</a:t>
            </a:r>
            <a:r>
              <a:rPr altLang="en-US" lang="mr-IN">
                <a:solidFill>
                  <a:srgbClr val="800000"/>
                </a:solidFill>
              </a:rPr>
              <a:t>अर्थव्यवस्थेचे</a:t>
            </a:r>
            <a:r>
              <a:rPr altLang="en-US" lang="en-US">
                <a:solidFill>
                  <a:srgbClr val="800000"/>
                </a:solidFill>
              </a:rPr>
              <a:t> विकेंद्रीकरण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en-US">
                <a:solidFill>
                  <a:srgbClr val="800000"/>
                </a:solidFill>
              </a:rPr>
              <a:t>:</a:t>
            </a:r>
            <a:r>
              <a:rPr altLang="en-US" lang="en-US">
                <a:solidFill>
                  <a:srgbClr val="800000"/>
                </a:solidFill>
              </a:rPr>
              <a:t>-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mr-IN">
                <a:solidFill>
                  <a:srgbClr val="800000"/>
                </a:solidFill>
              </a:rPr>
              <a:t>या काळात ग्रामीण भागात उत्पादनाला सुरुवात होऊन खेडे स्वयंपूर्ण व स्वावलंबी झाले</a:t>
            </a:r>
            <a:r>
              <a:rPr altLang="en-US" lang="en-US">
                <a:solidFill>
                  <a:srgbClr val="800000"/>
                </a:solidFill>
              </a:rPr>
              <a:t>.</a:t>
            </a:r>
            <a:endParaRPr lang="mr-IN">
              <a:solidFill>
                <a:srgbClr val="800000"/>
              </a:solidFill>
            </a:endParaRPr>
          </a:p>
          <a:p>
            <a:r>
              <a:rPr altLang="en-US" lang="en-US">
                <a:solidFill>
                  <a:srgbClr val="800000"/>
                </a:solidFill>
              </a:rPr>
              <a:t>5</a:t>
            </a:r>
            <a:r>
              <a:rPr altLang="en-US" lang="en-US">
                <a:solidFill>
                  <a:srgbClr val="800000"/>
                </a:solidFill>
              </a:rPr>
              <a:t>.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mr-IN">
                <a:solidFill>
                  <a:srgbClr val="800000"/>
                </a:solidFill>
              </a:rPr>
              <a:t>नवीन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mr-IN">
                <a:solidFill>
                  <a:srgbClr val="800000"/>
                </a:solidFill>
              </a:rPr>
              <a:t>जातीचा</a:t>
            </a:r>
            <a:r>
              <a:rPr altLang="en-US" lang="en-US">
                <a:solidFill>
                  <a:srgbClr val="800000"/>
                </a:solidFill>
              </a:rPr>
              <a:t>उदय</a:t>
            </a:r>
            <a:r>
              <a:rPr altLang="en-US" lang="en-US">
                <a:solidFill>
                  <a:srgbClr val="800000"/>
                </a:solidFill>
              </a:rPr>
              <a:t> व विकास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en-US">
                <a:solidFill>
                  <a:srgbClr val="800000"/>
                </a:solidFill>
              </a:rPr>
              <a:t>:</a:t>
            </a:r>
            <a:r>
              <a:rPr altLang="en-US" lang="en-US">
                <a:solidFill>
                  <a:srgbClr val="800000"/>
                </a:solidFill>
              </a:rPr>
              <a:t>-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mr-IN">
                <a:solidFill>
                  <a:srgbClr val="800000"/>
                </a:solidFill>
              </a:rPr>
              <a:t>हा काळ मुळातच संक्रमणाचा असल्यामुळे वैश्य स्त्रिया व कनिष्ठ वर्णातील पुरूष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mr-IN">
                <a:solidFill>
                  <a:srgbClr val="800000"/>
                </a:solidFill>
              </a:rPr>
              <a:t>यांच्या</a:t>
            </a:r>
            <a:r>
              <a:rPr altLang="en-US" lang="mr-IN">
                <a:solidFill>
                  <a:srgbClr val="800000"/>
                </a:solidFill>
              </a:rPr>
              <a:t> संकरातून नवीन जाती जन्माला आल्या</a:t>
            </a:r>
            <a:endParaRPr lang="mr-IN">
              <a:solidFill>
                <a:srgbClr val="800000"/>
              </a:solidFill>
            </a:endParaRPr>
          </a:p>
          <a:p>
            <a:r>
              <a:rPr altLang="en-US" lang="en-US">
                <a:solidFill>
                  <a:srgbClr val="800000"/>
                </a:solidFill>
              </a:rPr>
              <a:t>6</a:t>
            </a:r>
            <a:r>
              <a:rPr altLang="en-US" lang="en-US">
                <a:solidFill>
                  <a:srgbClr val="800000"/>
                </a:solidFill>
              </a:rPr>
              <a:t>.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mr-IN">
                <a:solidFill>
                  <a:srgbClr val="800000"/>
                </a:solidFill>
              </a:rPr>
              <a:t>प्रात्यक्षिक सांस्कृतिक गटाची निर्मिती</a:t>
            </a:r>
            <a:r>
              <a:rPr altLang="en-US" lang="en-US">
                <a:solidFill>
                  <a:srgbClr val="800000"/>
                </a:solidFill>
              </a:rPr>
              <a:t>:</a:t>
            </a:r>
            <a:r>
              <a:rPr altLang="en-US" lang="en-US">
                <a:solidFill>
                  <a:srgbClr val="800000"/>
                </a:solidFill>
              </a:rPr>
              <a:t>-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mr-IN">
                <a:solidFill>
                  <a:srgbClr val="800000"/>
                </a:solidFill>
              </a:rPr>
              <a:t>मध्ययुगात भाषावार प्रांतरचना ही प्रमाणे प्रादेशिक संस्कृती गटाचे वेगळेपण अस्तित्वात आले</a:t>
            </a:r>
            <a:endParaRPr lang="mr-IN">
              <a:solidFill>
                <a:srgbClr val="800000"/>
              </a:solidFill>
            </a:endParaRPr>
          </a:p>
          <a:p>
            <a:r>
              <a:rPr altLang="en-US" lang="en-US">
                <a:solidFill>
                  <a:srgbClr val="800000"/>
                </a:solidFill>
              </a:rPr>
              <a:t>7</a:t>
            </a:r>
            <a:r>
              <a:rPr altLang="en-US" lang="en-US">
                <a:solidFill>
                  <a:srgbClr val="800000"/>
                </a:solidFill>
              </a:rPr>
              <a:t>.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mr-IN">
                <a:solidFill>
                  <a:srgbClr val="800000"/>
                </a:solidFill>
              </a:rPr>
              <a:t>वैचारिक</a:t>
            </a:r>
            <a:r>
              <a:rPr altLang="en-US" lang="en-US">
                <a:solidFill>
                  <a:srgbClr val="800000"/>
                </a:solidFill>
              </a:rPr>
              <a:t> व</a:t>
            </a:r>
            <a:r>
              <a:rPr altLang="en-US" lang="en-US">
                <a:solidFill>
                  <a:srgbClr val="800000"/>
                </a:solidFill>
              </a:rPr>
              <a:t> सांस्कृतिक</a:t>
            </a:r>
            <a:r>
              <a:rPr altLang="en-US" lang="en-US">
                <a:solidFill>
                  <a:srgbClr val="800000"/>
                </a:solidFill>
              </a:rPr>
              <a:t> वाटचाल</a:t>
            </a:r>
            <a:r>
              <a:rPr altLang="en-US" lang="en-US">
                <a:solidFill>
                  <a:srgbClr val="800000"/>
                </a:solidFill>
              </a:rPr>
              <a:t>:</a:t>
            </a:r>
            <a:r>
              <a:rPr altLang="en-US" lang="en-US">
                <a:solidFill>
                  <a:srgbClr val="800000"/>
                </a:solidFill>
              </a:rPr>
              <a:t>-</a:t>
            </a:r>
            <a:r>
              <a:rPr altLang="en-US" lang="en-US">
                <a:solidFill>
                  <a:srgbClr val="800000"/>
                </a:solidFill>
              </a:rPr>
              <a:t> </a:t>
            </a:r>
            <a:r>
              <a:rPr altLang="en-US" lang="mr-IN">
                <a:solidFill>
                  <a:srgbClr val="800000"/>
                </a:solidFill>
              </a:rPr>
              <a:t>या काळात कला व वास्तुकलेचे क्षेत्रात प्रदेशानुसार स्वतंत्र शैलीची निर्मिती झाली</a:t>
            </a:r>
            <a:endParaRPr lang="mr-IN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87C2"/>
        </a:solidFill>
      </p:bgPr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1143000" y="384175"/>
            <a:ext cx="6858000" cy="4873625"/>
          </a:xfrm>
        </p:spPr>
        <p:txBody>
          <a:bodyPr/>
          <a:p>
            <a:r>
              <a:rPr altLang="en-US" lang="mr-IN">
                <a:solidFill>
                  <a:srgbClr val="FFFFFF"/>
                </a:solidFill>
              </a:rPr>
              <a:t>भारतीय लोकांबाबत असा आरोप केला जातो की प्राचीन भारतीय लोकांना इतिहास लेखनात विशेष आवडते म्हणून रुची नव्हती त्यांनी जे लेखन केले आहे त्यात जास्त भर धार्मिक-अध्यात्मिक </a:t>
            </a:r>
            <a:r>
              <a:rPr altLang="en-US" lang="mr-IN">
                <a:solidFill>
                  <a:srgbClr val="FFFFFF"/>
                </a:solidFill>
              </a:rPr>
              <a:t>द्वैत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mr-IN">
                <a:solidFill>
                  <a:srgbClr val="FFFFFF"/>
                </a:solidFill>
              </a:rPr>
              <a:t>व</a:t>
            </a:r>
            <a:r>
              <a:rPr altLang="en-US" lang="mr-IN">
                <a:solidFill>
                  <a:srgbClr val="FFFFFF"/>
                </a:solidFill>
              </a:rPr>
              <a:t> अद्वैत तत्वज्ञानावर होता</a:t>
            </a:r>
            <a:r>
              <a:rPr altLang="en-US" lang="en-US">
                <a:solidFill>
                  <a:srgbClr val="FFFFFF"/>
                </a:solidFill>
              </a:rPr>
              <a:t>.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mr-IN">
                <a:solidFill>
                  <a:srgbClr val="FFFFFF"/>
                </a:solidFill>
              </a:rPr>
              <a:t>मात्र</a:t>
            </a:r>
            <a:r>
              <a:rPr altLang="en-US" lang="en-US">
                <a:solidFill>
                  <a:srgbClr val="FFFFFF"/>
                </a:solidFill>
              </a:rPr>
              <a:t> नंतरच्या</a:t>
            </a:r>
            <a:r>
              <a:rPr altLang="en-US" lang="en-US">
                <a:solidFill>
                  <a:srgbClr val="FFFFFF"/>
                </a:solidFill>
              </a:rPr>
              <a:t> काळात</a:t>
            </a:r>
            <a:r>
              <a:rPr altLang="en-US" lang="en-US">
                <a:solidFill>
                  <a:srgbClr val="FFFFFF"/>
                </a:solidFill>
              </a:rPr>
              <a:t> मुस्लिम उलेमा वर्गाने इतिहास लेखनात विशेष आवड दाखवली व दैनंदिन दिनचर्या राजकीय घडामोडी ची नोंद ठेवू लागले</a:t>
            </a:r>
            <a:r>
              <a:rPr altLang="en-US" lang="mr-IN">
                <a:solidFill>
                  <a:srgbClr val="FFFFFF"/>
                </a:solidFill>
              </a:rPr>
              <a:t>प्रत्येक सुलतान आपल्या दरबारातील दैनंदिन घटनांची नोंद लिखित स्वरूपात ठेवण्याकरिता विशिष्ट जाणकार तज्ञ व्यक्तींची निवड करीत असे</a:t>
            </a:r>
            <a:r>
              <a:rPr altLang="en-US" lang="en-US">
                <a:solidFill>
                  <a:srgbClr val="FFFFFF"/>
                </a:solidFill>
              </a:rPr>
              <a:t> या दरबारी</a:t>
            </a:r>
            <a:r>
              <a:rPr altLang="en-US" lang="en-US">
                <a:solidFill>
                  <a:srgbClr val="FFFFFF"/>
                </a:solidFill>
              </a:rPr>
              <a:t> लिखाणात</a:t>
            </a:r>
            <a:r>
              <a:rPr altLang="en-US" lang="en-US">
                <a:solidFill>
                  <a:srgbClr val="FFFFFF"/>
                </a:solidFill>
              </a:rPr>
              <a:t> आपल्या</a:t>
            </a:r>
            <a:r>
              <a:rPr altLang="en-US" lang="en-US">
                <a:solidFill>
                  <a:srgbClr val="FFFFFF"/>
                </a:solidFill>
              </a:rPr>
              <a:t> बादशाला</a:t>
            </a:r>
            <a:r>
              <a:rPr altLang="en-US" lang="en-US">
                <a:solidFill>
                  <a:srgbClr val="FFFFFF"/>
                </a:solidFill>
              </a:rPr>
              <a:t> किंवा</a:t>
            </a:r>
            <a:r>
              <a:rPr altLang="en-US" lang="en-US">
                <a:solidFill>
                  <a:srgbClr val="FFFFFF"/>
                </a:solidFill>
              </a:rPr>
              <a:t> सुलतानाला</a:t>
            </a:r>
            <a:r>
              <a:rPr altLang="en-US" lang="en-US">
                <a:solidFill>
                  <a:srgbClr val="FFFFFF"/>
                </a:solidFill>
              </a:rPr>
              <a:t> खुश करण्यासाठी</a:t>
            </a:r>
            <a:r>
              <a:rPr altLang="en-US" lang="en-US">
                <a:solidFill>
                  <a:srgbClr val="FFFFFF"/>
                </a:solidFill>
              </a:rPr>
              <a:t> त्यातील</a:t>
            </a:r>
            <a:r>
              <a:rPr altLang="en-US" lang="en-US">
                <a:solidFill>
                  <a:srgbClr val="FFFFFF"/>
                </a:solidFill>
              </a:rPr>
              <a:t> अतिशयोक्तीपूर्ण</a:t>
            </a:r>
            <a:r>
              <a:rPr altLang="en-US" lang="en-US">
                <a:solidFill>
                  <a:srgbClr val="FFFFFF"/>
                </a:solidFill>
              </a:rPr>
              <a:t> वर्णन</a:t>
            </a:r>
            <a:r>
              <a:rPr altLang="en-US" lang="en-US">
                <a:solidFill>
                  <a:srgbClr val="FFFFFF"/>
                </a:solidFill>
              </a:rPr>
              <a:t> सोडल्यास</a:t>
            </a:r>
            <a:r>
              <a:rPr altLang="en-US" lang="en-US">
                <a:solidFill>
                  <a:srgbClr val="FFFFFF"/>
                </a:solidFill>
              </a:rPr>
              <a:t> हे लिखाण</a:t>
            </a:r>
            <a:r>
              <a:rPr altLang="en-US" lang="en-US">
                <a:solidFill>
                  <a:srgbClr val="FFFFFF"/>
                </a:solidFill>
              </a:rPr>
              <a:t> दिल्लीची सुलतानशाही चा अभ्यास</a:t>
            </a:r>
            <a:r>
              <a:rPr altLang="en-US" lang="en-US">
                <a:solidFill>
                  <a:srgbClr val="FFFFFF"/>
                </a:solidFill>
              </a:rPr>
              <a:t> करण्यासाठी</a:t>
            </a:r>
            <a:r>
              <a:rPr altLang="en-US" lang="en-US">
                <a:solidFill>
                  <a:srgbClr val="FFFFFF"/>
                </a:solidFill>
              </a:rPr>
              <a:t> अत्यंत</a:t>
            </a:r>
            <a:r>
              <a:rPr altLang="en-US" lang="en-US">
                <a:solidFill>
                  <a:srgbClr val="FFFFFF"/>
                </a:solidFill>
              </a:rPr>
              <a:t> उपयुक्त</a:t>
            </a:r>
            <a:r>
              <a:rPr altLang="en-US" lang="en-US">
                <a:solidFill>
                  <a:srgbClr val="FFFFFF"/>
                </a:solidFill>
              </a:rPr>
              <a:t> ठरते</a:t>
            </a:r>
            <a:r>
              <a:rPr altLang="en-US" lang="en-US">
                <a:solidFill>
                  <a:srgbClr val="FFFFFF"/>
                </a:solidFill>
              </a:rPr>
              <a:t>.</a:t>
            </a:r>
            <a:endParaRPr lang="mr-IN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vivo 1933</dc:creator>
  <dcterms:created xsi:type="dcterms:W3CDTF">२०१५-०५-१०T१३:३०:४५Z</dcterms:created>
  <dcterms:modified xsi:type="dcterms:W3CDTF">२०२०-१२-२३T१७:२६:१८Z</dcterms:modified>
</cp:coreProperties>
</file>